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8" r:id="rId2"/>
    <p:sldId id="266" r:id="rId3"/>
    <p:sldId id="267" r:id="rId4"/>
    <p:sldId id="272" r:id="rId5"/>
    <p:sldId id="273" r:id="rId6"/>
    <p:sldId id="282" r:id="rId7"/>
    <p:sldId id="28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 Zhiyue" initials="XZ" lastIdx="2" clrIdx="0">
    <p:extLst>
      <p:ext uri="{19B8F6BF-5375-455C-9EA6-DF929625EA0E}">
        <p15:presenceInfo xmlns:p15="http://schemas.microsoft.com/office/powerpoint/2012/main" userId="8d9b5990438934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53C"/>
    <a:srgbClr val="F1C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89" autoAdjust="0"/>
    <p:restoredTop sz="94674"/>
  </p:normalViewPr>
  <p:slideViewPr>
    <p:cSldViewPr snapToGrid="0" snapToObjects="1">
      <p:cViewPr>
        <p:scale>
          <a:sx n="112" d="100"/>
          <a:sy n="112" d="100"/>
        </p:scale>
        <p:origin x="703" y="-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84886-FC25-4793-8F8D-0CF2679A3F7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0F76A-3B5D-409E-B12F-D0F3FC474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038" y="123840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503855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3" y="0"/>
            <a:ext cx="9141619" cy="7086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2384" y="717804"/>
            <a:ext cx="9141619" cy="58718"/>
          </a:xfrm>
          <a:prstGeom prst="rect">
            <a:avLst/>
          </a:prstGeom>
          <a:solidFill>
            <a:srgbClr val="D33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" y="91440"/>
            <a:ext cx="3438280" cy="525780"/>
          </a:xfrm>
          <a:prstGeom prst="rect">
            <a:avLst/>
          </a:prstGeom>
        </p:spPr>
      </p:pic>
      <p:sp>
        <p:nvSpPr>
          <p:cNvPr id="21" name="Hexagon 20"/>
          <p:cNvSpPr/>
          <p:nvPr userDrawn="1"/>
        </p:nvSpPr>
        <p:spPr>
          <a:xfrm rot="2386221">
            <a:off x="8306247" y="5879158"/>
            <a:ext cx="641271" cy="560070"/>
          </a:xfrm>
          <a:prstGeom prst="hexagon">
            <a:avLst/>
          </a:prstGeom>
          <a:solidFill>
            <a:srgbClr val="F1CE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Hexagon 21"/>
          <p:cNvSpPr/>
          <p:nvPr userDrawn="1"/>
        </p:nvSpPr>
        <p:spPr>
          <a:xfrm rot="2386221">
            <a:off x="8089077" y="5288608"/>
            <a:ext cx="641271" cy="560070"/>
          </a:xfrm>
          <a:prstGeom prst="hexagon">
            <a:avLst/>
          </a:prstGeom>
          <a:solidFill>
            <a:srgbClr val="D335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Hexagon 22"/>
          <p:cNvSpPr/>
          <p:nvPr userDrawn="1"/>
        </p:nvSpPr>
        <p:spPr>
          <a:xfrm rot="2386221">
            <a:off x="7686348" y="5756587"/>
            <a:ext cx="641271" cy="560070"/>
          </a:xfrm>
          <a:prstGeom prst="hexagon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Hexagon 25"/>
          <p:cNvSpPr/>
          <p:nvPr userDrawn="1"/>
        </p:nvSpPr>
        <p:spPr>
          <a:xfrm rot="2386221">
            <a:off x="8478561" y="4829274"/>
            <a:ext cx="641271" cy="560070"/>
          </a:xfrm>
          <a:prstGeom prst="hexagon">
            <a:avLst/>
          </a:prstGeom>
          <a:solidFill>
            <a:srgbClr val="F1CE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Hexagon 26"/>
          <p:cNvSpPr/>
          <p:nvPr userDrawn="1"/>
        </p:nvSpPr>
        <p:spPr>
          <a:xfrm rot="2386221">
            <a:off x="7294335" y="6214670"/>
            <a:ext cx="641271" cy="560070"/>
          </a:xfrm>
          <a:prstGeom prst="hexagon">
            <a:avLst/>
          </a:prstGeom>
          <a:solidFill>
            <a:srgbClr val="D335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5170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1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24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6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5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68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52236" y="0"/>
            <a:ext cx="48006" cy="6858000"/>
          </a:xfrm>
          <a:prstGeom prst="rect">
            <a:avLst/>
          </a:prstGeom>
          <a:solidFill>
            <a:srgbClr val="D33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7" y="6451103"/>
            <a:ext cx="2394800" cy="3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" y="5736346"/>
            <a:ext cx="9144001" cy="1121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5668212"/>
            <a:ext cx="9144001" cy="45719"/>
          </a:xfrm>
          <a:prstGeom prst="rect">
            <a:avLst/>
          </a:prstGeom>
          <a:solidFill>
            <a:srgbClr val="D33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9144000" cy="5622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7" y="6451103"/>
            <a:ext cx="2394800" cy="3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6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9144001" cy="457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40583"/>
            <a:ext cx="9144001" cy="45719"/>
          </a:xfrm>
          <a:prstGeom prst="rect">
            <a:avLst/>
          </a:prstGeom>
          <a:solidFill>
            <a:srgbClr val="D33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9" y="6451103"/>
            <a:ext cx="2527766" cy="35660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384" y="717809"/>
            <a:ext cx="9141619" cy="45719"/>
          </a:xfrm>
          <a:prstGeom prst="rect">
            <a:avLst/>
          </a:prstGeom>
          <a:solidFill>
            <a:srgbClr val="D335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3537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a.gov/hidt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ub-cookcountyil.opendata.arcgis.com/datasets/4f7cc9f13542463c89b2055afd4a6dc1_0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4" y="1785909"/>
            <a:ext cx="5046773" cy="37788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574" y="5695912"/>
            <a:ext cx="2115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https://www.dea.gov/hidta</a:t>
            </a:r>
            <a:endParaRPr lang="en-US" sz="135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5247" y="29198"/>
            <a:ext cx="8288684" cy="5964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9" indent="-68579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29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86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42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499" indent="-13715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 algn="ctr">
              <a:lnSpc>
                <a:spcPct val="120000"/>
              </a:lnSpc>
              <a:spcBef>
                <a:spcPts val="0"/>
              </a:spcBef>
              <a:buFont typeface="Calibri" pitchFamily="34" charset="0"/>
              <a:buNone/>
              <a:defRPr/>
            </a:pPr>
            <a:r>
              <a:rPr lang="en-US" sz="2700" smtClean="0">
                <a:solidFill>
                  <a:srgbClr val="DE0000"/>
                </a:solidFill>
                <a:ea typeface="ＭＳ Ｐゴシック" charset="0"/>
              </a:rPr>
              <a:t>Spatiotemporal patterns of drug activities in U.S. cities</a:t>
            </a:r>
            <a:endParaRPr lang="en-US" sz="2700" b="1" dirty="0">
              <a:solidFill>
                <a:srgbClr val="DE0000"/>
              </a:solidFill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6E769-B4FF-4070-A55A-19CA713A0F7A}"/>
              </a:ext>
            </a:extLst>
          </p:cNvPr>
          <p:cNvSpPr/>
          <p:nvPr/>
        </p:nvSpPr>
        <p:spPr>
          <a:xfrm>
            <a:off x="1044818" y="891643"/>
            <a:ext cx="6570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>
              <a:spcBef>
                <a:spcPct val="20000"/>
              </a:spcBef>
            </a:pPr>
            <a:r>
              <a:rPr lang="en-US" alt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Luna Zhiyue Xia</a:t>
            </a:r>
            <a:endParaRPr lang="en-US" altLang="en-US" sz="1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07" y="2220039"/>
            <a:ext cx="2334999" cy="24146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16E769-B4FF-4070-A55A-19CA713A0F7A}"/>
              </a:ext>
            </a:extLst>
          </p:cNvPr>
          <p:cNvSpPr/>
          <p:nvPr/>
        </p:nvSpPr>
        <p:spPr>
          <a:xfrm>
            <a:off x="6396685" y="4790102"/>
            <a:ext cx="18866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>
              <a:spcBef>
                <a:spcPct val="20000"/>
              </a:spcBef>
            </a:pPr>
            <a:r>
              <a:rPr lang="en-US" alt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Chicago</a:t>
            </a:r>
            <a:endParaRPr lang="en-US" altLang="en-US" sz="14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89540" y="3140015"/>
            <a:ext cx="3559834" cy="632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3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33FFBB5-3C66-4344-850A-C9783C5CDBAD}"/>
              </a:ext>
            </a:extLst>
          </p:cNvPr>
          <p:cNvSpPr>
            <a:spLocks noGrp="1"/>
          </p:cNvSpPr>
          <p:nvPr/>
        </p:nvSpPr>
        <p:spPr>
          <a:xfrm>
            <a:off x="8674423" y="5655951"/>
            <a:ext cx="525463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endParaRPr lang="en-US" altLang="en-US" sz="135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0" y="1739089"/>
            <a:ext cx="2299295" cy="199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38" y="1739090"/>
            <a:ext cx="2193243" cy="1994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58" y="1739090"/>
            <a:ext cx="2218458" cy="1994288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F4AAB519-6707-43A6-B15D-F62A6B12DC78}"/>
              </a:ext>
            </a:extLst>
          </p:cNvPr>
          <p:cNvSpPr txBox="1"/>
          <p:nvPr/>
        </p:nvSpPr>
        <p:spPr>
          <a:xfrm>
            <a:off x="4743708" y="1833700"/>
            <a:ext cx="91984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sz="825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cs typeface="Arial" panose="020B0604020202020204" pitchFamily="34" charset="0"/>
              </a:rPr>
              <a:t>Lake Michigan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4AAB519-6707-43A6-B15D-F62A6B12DC78}"/>
              </a:ext>
            </a:extLst>
          </p:cNvPr>
          <p:cNvSpPr txBox="1"/>
          <p:nvPr/>
        </p:nvSpPr>
        <p:spPr>
          <a:xfrm>
            <a:off x="7651698" y="1885247"/>
            <a:ext cx="91984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sz="825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cs typeface="Arial" panose="020B0604020202020204" pitchFamily="34" charset="0"/>
              </a:rPr>
              <a:t>Lake Michigan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4AAB519-6707-43A6-B15D-F62A6B12DC78}"/>
              </a:ext>
            </a:extLst>
          </p:cNvPr>
          <p:cNvSpPr txBox="1"/>
          <p:nvPr/>
        </p:nvSpPr>
        <p:spPr>
          <a:xfrm>
            <a:off x="1740618" y="1885247"/>
            <a:ext cx="91984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sz="825" i="1" dirty="0">
                <a:solidFill>
                  <a:sysClr val="windowText" lastClr="000000">
                    <a:lumMod val="65000"/>
                    <a:lumOff val="35000"/>
                  </a:sysClr>
                </a:solidFill>
                <a:cs typeface="Arial" panose="020B0604020202020204" pitchFamily="34" charset="0"/>
              </a:rPr>
              <a:t>Lake Michigan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1093613" y="3747898"/>
            <a:ext cx="6042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sz="1350" dirty="0">
                <a:solidFill>
                  <a:sysClr val="windowText" lastClr="000000"/>
                </a:solidFill>
              </a:rPr>
              <a:t>2016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4246231" y="3750271"/>
            <a:ext cx="6042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sz="1350" dirty="0">
                <a:solidFill>
                  <a:sysClr val="windowText" lastClr="000000"/>
                </a:solidFill>
              </a:rPr>
              <a:t>2017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7398850" y="3747898"/>
            <a:ext cx="6042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sz="1350" dirty="0">
                <a:solidFill>
                  <a:sysClr val="windowText" lastClr="000000"/>
                </a:solidFill>
              </a:rPr>
              <a:t>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ACFF7-07F5-AD46-94D2-9FA120293F96}"/>
              </a:ext>
            </a:extLst>
          </p:cNvPr>
          <p:cNvSpPr txBox="1"/>
          <p:nvPr/>
        </p:nvSpPr>
        <p:spPr>
          <a:xfrm>
            <a:off x="6257926" y="5171202"/>
            <a:ext cx="2886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0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 </a:t>
            </a:r>
          </a:p>
          <a:p>
            <a:r>
              <a:rPr lang="en-US" sz="10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 arrest data from Chicago Data Portal</a:t>
            </a:r>
          </a:p>
          <a:p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162335" y="1093324"/>
            <a:ext cx="8783053" cy="5357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342892">
              <a:defRPr/>
            </a:pPr>
            <a:r>
              <a:rPr lang="en-US" altLang="en-US" sz="1350" dirty="0">
                <a:solidFill>
                  <a:sysClr val="windowText" lastClr="000000"/>
                </a:solidFill>
              </a:rPr>
              <a:t>Drug arrests in Chicago for 2016, 2017, and 2018</a:t>
            </a:r>
            <a:endParaRPr lang="en-US" sz="135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95452"/>
              </p:ext>
            </p:extLst>
          </p:nvPr>
        </p:nvGraphicFramePr>
        <p:xfrm>
          <a:off x="549413" y="4927595"/>
          <a:ext cx="3618178" cy="487218"/>
        </p:xfrm>
        <a:graphic>
          <a:graphicData uri="http://schemas.openxmlformats.org/drawingml/2006/table">
            <a:tbl>
              <a:tblPr bandRow="1"/>
              <a:tblGrid>
                <a:gridCol w="1503775">
                  <a:extLst>
                    <a:ext uri="{9D8B030D-6E8A-4147-A177-3AD203B41FA5}">
                      <a16:colId xmlns:a16="http://schemas.microsoft.com/office/drawing/2014/main" val="3446926536"/>
                    </a:ext>
                  </a:extLst>
                </a:gridCol>
                <a:gridCol w="712492">
                  <a:extLst>
                    <a:ext uri="{9D8B030D-6E8A-4147-A177-3AD203B41FA5}">
                      <a16:colId xmlns:a16="http://schemas.microsoft.com/office/drawing/2014/main" val="2408296170"/>
                    </a:ext>
                  </a:extLst>
                </a:gridCol>
                <a:gridCol w="759204">
                  <a:extLst>
                    <a:ext uri="{9D8B030D-6E8A-4147-A177-3AD203B41FA5}">
                      <a16:colId xmlns:a16="http://schemas.microsoft.com/office/drawing/2014/main" val="3816611743"/>
                    </a:ext>
                  </a:extLst>
                </a:gridCol>
                <a:gridCol w="642707">
                  <a:extLst>
                    <a:ext uri="{9D8B030D-6E8A-4147-A177-3AD203B41FA5}">
                      <a16:colId xmlns:a16="http://schemas.microsoft.com/office/drawing/2014/main" val="2927484553"/>
                    </a:ext>
                  </a:extLst>
                </a:gridCol>
              </a:tblGrid>
              <a:tr h="3248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                    Year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Drug type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91438"/>
                  </a:ext>
                </a:extLst>
              </a:tr>
              <a:tr h="1624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Total drug arrest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13261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11486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12799</a:t>
                      </a: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6394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9413" y="4281654"/>
            <a:ext cx="50095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Wingdings" panose="05000000000000000000" pitchFamily="2" charset="2"/>
              <a:buChar char="Ø"/>
            </a:pPr>
            <a:r>
              <a:rPr lang="en-US" sz="1350" dirty="0"/>
              <a:t>37546 drug-related arrests from 2016 – </a:t>
            </a:r>
            <a:r>
              <a:rPr lang="en-US" sz="1350" dirty="0" smtClean="0"/>
              <a:t>2018</a:t>
            </a:r>
            <a:endParaRPr lang="en-US" sz="1350" dirty="0"/>
          </a:p>
        </p:txBody>
      </p:sp>
      <p:sp>
        <p:nvSpPr>
          <p:cNvPr id="18" name="TextBox 17"/>
          <p:cNvSpPr txBox="1"/>
          <p:nvPr/>
        </p:nvSpPr>
        <p:spPr>
          <a:xfrm>
            <a:off x="118663" y="121083"/>
            <a:ext cx="658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Background and some accomplished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900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ug activity\ChicagoData\Map for paper\Map2.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34" y="1767561"/>
            <a:ext cx="4047259" cy="35636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4476A3-97DE-7A48-9E77-639E9216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" y="908597"/>
            <a:ext cx="8703674" cy="363301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Hotspots of drug arrests in Chicago for 2016, 2017 and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A378A-CFE9-1C41-B796-F8D87DAF901F}"/>
              </a:ext>
            </a:extLst>
          </p:cNvPr>
          <p:cNvSpPr txBox="1"/>
          <p:nvPr/>
        </p:nvSpPr>
        <p:spPr>
          <a:xfrm>
            <a:off x="73249" y="1467477"/>
            <a:ext cx="22692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Moran’s I spatial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2BF04-A2C3-5442-8CE4-3F2E5CC743EB}"/>
              </a:ext>
            </a:extLst>
          </p:cNvPr>
          <p:cNvSpPr txBox="1"/>
          <p:nvPr/>
        </p:nvSpPr>
        <p:spPr>
          <a:xfrm>
            <a:off x="608868" y="2307696"/>
            <a:ext cx="27014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endParaRPr lang="en-US" sz="1350" dirty="0"/>
          </a:p>
          <a:p>
            <a:r>
              <a:rPr lang="en-US" sz="1350" b="1" dirty="0"/>
              <a:t>Two </a:t>
            </a:r>
            <a:r>
              <a:rPr lang="en-US" sz="1350" b="1" dirty="0"/>
              <a:t>major hotspot locations for arrests are revealed in the </a:t>
            </a:r>
            <a:r>
              <a:rPr lang="en-US" sz="1350" b="1" dirty="0"/>
              <a:t>city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b="1" dirty="0"/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b="1" dirty="0"/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b="1" dirty="0"/>
          </a:p>
          <a:p>
            <a:r>
              <a:rPr lang="en-US" sz="1350" b="1" dirty="0"/>
              <a:t>Based on all drug-related arrests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  <a:p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118663" y="121083"/>
            <a:ext cx="658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Background and some accomplished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946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4" y="2092471"/>
            <a:ext cx="7916250" cy="3482254"/>
          </a:xfrm>
          <a:prstGeom prst="rect">
            <a:avLst/>
          </a:prstGeom>
          <a:noFill/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98416" y="906652"/>
            <a:ext cx="7206395" cy="428582"/>
          </a:xfrm>
          <a:prstGeom prst="rect">
            <a:avLst/>
          </a:prstGeom>
        </p:spPr>
        <p:txBody>
          <a:bodyPr/>
          <a:lstStyle>
            <a:lvl1pPr algn="l" defTabSz="457178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2pPr>
            <a:lvl3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3pPr>
            <a:lvl4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4pPr>
            <a:lvl5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5pPr>
            <a:lvl6pPr marL="457178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354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532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709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342875">
              <a:defRPr/>
            </a:pPr>
            <a:r>
              <a:rPr lang="en-US" sz="2400" dirty="0">
                <a:solidFill>
                  <a:prstClr val="black"/>
                </a:solidFill>
              </a:rPr>
              <a:t>Drug arrest location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80" y="1509881"/>
            <a:ext cx="90699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Most frequent drug arrest locations (2016, 2017 and 2018) </a:t>
            </a:r>
            <a:r>
              <a:rPr lang="en-US" sz="1350" b="1" dirty="0" smtClean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in Chicago</a:t>
            </a:r>
          </a:p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b="1" dirty="0" smtClean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5 </a:t>
            </a:r>
            <a:r>
              <a:rPr lang="en-US" sz="1350" b="1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key locations</a:t>
            </a:r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: alleys, parking lots, vacant lots, abandoned buildings, and gas stations.</a:t>
            </a:r>
          </a:p>
        </p:txBody>
      </p:sp>
    </p:spTree>
    <p:extLst>
      <p:ext uri="{BB962C8B-B14F-4D97-AF65-F5344CB8AC3E}">
        <p14:creationId xmlns:p14="http://schemas.microsoft.com/office/powerpoint/2010/main" val="401842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92445798"/>
              </p:ext>
            </p:extLst>
          </p:nvPr>
        </p:nvGraphicFramePr>
        <p:xfrm>
          <a:off x="353293" y="1570435"/>
          <a:ext cx="7973339" cy="318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883">
                  <a:extLst>
                    <a:ext uri="{9D8B030D-6E8A-4147-A177-3AD203B41FA5}">
                      <a16:colId xmlns:a16="http://schemas.microsoft.com/office/drawing/2014/main" val="1690000402"/>
                    </a:ext>
                  </a:extLst>
                </a:gridCol>
                <a:gridCol w="2000400">
                  <a:extLst>
                    <a:ext uri="{9D8B030D-6E8A-4147-A177-3AD203B41FA5}">
                      <a16:colId xmlns:a16="http://schemas.microsoft.com/office/drawing/2014/main" val="4021899282"/>
                    </a:ext>
                  </a:extLst>
                </a:gridCol>
                <a:gridCol w="4536056">
                  <a:extLst>
                    <a:ext uri="{9D8B030D-6E8A-4147-A177-3AD203B41FA5}">
                      <a16:colId xmlns:a16="http://schemas.microsoft.com/office/drawing/2014/main" val="4149887879"/>
                    </a:ext>
                  </a:extLst>
                </a:gridCol>
              </a:tblGrid>
              <a:tr h="240030">
                <a:tc>
                  <a:txBody>
                    <a:bodyPr/>
                    <a:lstStyle/>
                    <a:p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Descriptive variables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1611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9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household income,</a:t>
                      </a:r>
                    </a:p>
                    <a:p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household with income below poverty level...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500851"/>
                  </a:ext>
                </a:extLst>
              </a:tr>
              <a:tr h="411480">
                <a:tc rowSpan="3">
                  <a:txBody>
                    <a:bodyPr/>
                    <a:lstStyle/>
                    <a:p>
                      <a:r>
                        <a:rPr lang="en-US" sz="9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Demographic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Employment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employment,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time employment, </a:t>
                      </a:r>
                    </a:p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population that is working aged…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379193"/>
                  </a:ext>
                </a:extLst>
              </a:tr>
              <a:tr h="240030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Bachelor’s degree or higher…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755170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population, black population, Asian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population, Hispanic or Latino population…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14386"/>
                  </a:ext>
                </a:extLst>
              </a:tr>
              <a:tr h="240030">
                <a:tc rowSpan="2">
                  <a:txBody>
                    <a:bodyPr/>
                    <a:lstStyle/>
                    <a:p>
                      <a:r>
                        <a:rPr lang="en-US" sz="9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Built environment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Drug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activity key location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Vacant building, vacant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lot, gas station, alley, parking lot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437788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Urban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design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network density, </a:t>
                      </a:r>
                    </a:p>
                    <a:p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Street intersection density…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560104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r>
                        <a:rPr lang="en-US" sz="900" b="1" i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Transit</a:t>
                      </a:r>
                      <a:endParaRPr lang="en-US" sz="9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Transit distance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 from population weighted centroid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neatest transit stop,</a:t>
                      </a:r>
                    </a:p>
                    <a:p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Proportion of employment within ¼ mile to transit stop….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1738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to workers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Jobs within 45 minutes auto travel time,</a:t>
                      </a:r>
                    </a:p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age population within 45 minutes</a:t>
                      </a:r>
                      <a:r>
                        <a:rPr lang="en-US" sz="9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auto travel time…</a:t>
                      </a: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823360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3ACFF7-07F5-AD46-94D2-9FA120293F96}"/>
              </a:ext>
            </a:extLst>
          </p:cNvPr>
          <p:cNvSpPr txBox="1"/>
          <p:nvPr/>
        </p:nvSpPr>
        <p:spPr>
          <a:xfrm>
            <a:off x="4121401" y="4905853"/>
            <a:ext cx="4081828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Data sources: </a:t>
            </a:r>
          </a:p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EPA Smart Location  and U.S. Census 2016 ACS 5-year estimate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ACFF7-07F5-AD46-94D2-9FA120293F96}"/>
              </a:ext>
            </a:extLst>
          </p:cNvPr>
          <p:cNvSpPr txBox="1"/>
          <p:nvPr/>
        </p:nvSpPr>
        <p:spPr>
          <a:xfrm>
            <a:off x="4121401" y="5338729"/>
            <a:ext cx="4891391" cy="698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Data sources of key locations: </a:t>
            </a:r>
          </a:p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Gas Stations: ESRI Business Analyst Server</a:t>
            </a:r>
          </a:p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Vacant Building and Vacant Lots: Chicago Data Portal</a:t>
            </a:r>
          </a:p>
          <a:p>
            <a:pPr defTabSz="34289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Alley: WBEZ , Chicago</a:t>
            </a:r>
            <a:b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</a:br>
            <a:r>
              <a:rPr lang="en-US" sz="788" i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Parking Lots: Open Street Map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98416" y="906652"/>
            <a:ext cx="8783053" cy="535781"/>
          </a:xfrm>
          <a:prstGeom prst="rect">
            <a:avLst/>
          </a:prstGeom>
        </p:spPr>
        <p:txBody>
          <a:bodyPr/>
          <a:lstStyle>
            <a:lvl1pPr algn="l" defTabSz="457178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2pPr>
            <a:lvl3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3pPr>
            <a:lvl4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4pPr>
            <a:lvl5pPr algn="ctr" defTabSz="457178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5pPr>
            <a:lvl6pPr marL="457178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354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532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709" algn="ctr" defTabSz="457178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342875">
              <a:defRPr/>
            </a:pPr>
            <a:r>
              <a:rPr lang="en-US" sz="2700" dirty="0" smtClean="0">
                <a:solidFill>
                  <a:prstClr val="black"/>
                </a:solidFill>
              </a:rPr>
              <a:t>Selected variables </a:t>
            </a:r>
            <a:r>
              <a:rPr lang="en-US" sz="2700" dirty="0">
                <a:solidFill>
                  <a:prstClr val="black"/>
                </a:solidFill>
              </a:rPr>
              <a:t>of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663" y="121083"/>
            <a:ext cx="658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Background and some accomplished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564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07" y="28341"/>
            <a:ext cx="7543800" cy="725515"/>
          </a:xfrm>
        </p:spPr>
        <p:txBody>
          <a:bodyPr/>
          <a:lstStyle/>
          <a:p>
            <a:r>
              <a:rPr lang="en-US" dirty="0" smtClean="0"/>
              <a:t>Hypotheses: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0138" y="1392654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 The  spatial patterns of drug activities in city areas are significantly clustered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Drug arrests (which record times and locations) can be used as a proxy of drug activities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The spatial patterns of drug activities are correlated with built environment, demographic</a:t>
            </a:r>
            <a:r>
              <a:rPr lang="en-US" sz="1800" dirty="0"/>
              <a:t> </a:t>
            </a:r>
            <a:r>
              <a:rPr lang="en-US" sz="1800" dirty="0" smtClean="0"/>
              <a:t>and socioeconomic.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4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743" y="154575"/>
            <a:ext cx="7543800" cy="4349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Hypotheses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335" y="1024570"/>
            <a:ext cx="7821425" cy="4021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Drug </a:t>
            </a:r>
            <a:r>
              <a:rPr lang="en-US" dirty="0"/>
              <a:t>arrests (which record times and locations) can used as a proxy of drug </a:t>
            </a:r>
            <a:r>
              <a:rPr lang="en-US" dirty="0" smtClean="0"/>
              <a:t>activities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Examine spatial patterns of drug arrests, overdoes related death and drug related emergency medical service (EMS)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Analyze drug activities from three aspects, possession and delivering (drug arrest), related </a:t>
            </a:r>
            <a:r>
              <a:rPr lang="en-US" dirty="0"/>
              <a:t>death (Medical Examiner Case Archive) and medical service (EMS</a:t>
            </a:r>
            <a:r>
              <a:rPr lang="en-US" dirty="0" smtClean="0"/>
              <a:t>).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4743" y="5978431"/>
            <a:ext cx="8566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https://hub-cookcountyil.opendata.arcgis.com/datasets/4f7cc9f13542463c89b2055afd4a6dc1_0/data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6" y="2824163"/>
            <a:ext cx="3522726" cy="1980082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633" y="2905426"/>
            <a:ext cx="3953066" cy="1484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048" y="4590817"/>
            <a:ext cx="3660375" cy="13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2319" y="295424"/>
            <a:ext cx="6587637" cy="35196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Framework of </a:t>
            </a:r>
            <a:r>
              <a:rPr lang="en-US" altLang="en-US" sz="2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final project</a:t>
            </a:r>
            <a:endParaRPr lang="en-US" alt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2319" y="943341"/>
            <a:ext cx="1910687" cy="26214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2739" y="935274"/>
            <a:ext cx="1910687" cy="262145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2623" y="952235"/>
            <a:ext cx="1910687" cy="26125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13006" y="4296043"/>
            <a:ext cx="3387561" cy="16197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39530" y="1097013"/>
            <a:ext cx="1636263" cy="23631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Drug possession and trafficking: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Reported narcotic incidents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Spatial and temporal patterns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38436" y="1088947"/>
            <a:ext cx="1645784" cy="23631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arenR"/>
            </a:pPr>
            <a:r>
              <a:rPr lang="en-US" sz="1100" b="1" dirty="0" smtClean="0">
                <a:solidFill>
                  <a:schemeClr val="tx1"/>
                </a:solidFill>
              </a:rPr>
              <a:t>Ar</a:t>
            </a:r>
            <a:r>
              <a:rPr lang="en-US" sz="1100" b="1" dirty="0" smtClean="0">
                <a:solidFill>
                  <a:schemeClr val="tx1"/>
                </a:solidFill>
              </a:rPr>
              <a:t>e the patterns of drug crime, death and medical service the same?</a:t>
            </a:r>
          </a:p>
          <a:p>
            <a:pPr marL="228600" indent="-228600">
              <a:buAutoNum type="arabicParenR"/>
            </a:pPr>
            <a:endParaRPr lang="en-US" sz="1100" b="1" dirty="0" smtClean="0">
              <a:solidFill>
                <a:schemeClr val="tx1"/>
              </a:solidFill>
            </a:endParaRPr>
          </a:p>
          <a:p>
            <a:pPr marL="228600" indent="-228600">
              <a:buAutoNum type="arabicParenR"/>
            </a:pPr>
            <a:r>
              <a:rPr lang="en-US" sz="1100" b="1" dirty="0" smtClean="0">
                <a:solidFill>
                  <a:schemeClr val="tx1"/>
                </a:solidFill>
              </a:rPr>
              <a:t>What built environment and sociodemographic factors are correlated with these spatiotemporal patterns?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15072" y="1097014"/>
            <a:ext cx="1645784" cy="23631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Drug </a:t>
            </a:r>
            <a:r>
              <a:rPr lang="en-US" sz="1200" dirty="0" smtClean="0">
                <a:solidFill>
                  <a:schemeClr val="tx1"/>
                </a:solidFill>
              </a:rPr>
              <a:t>related death: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Medical Examiner Case Archive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Spatial and temporal patterns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513847" y="4481115"/>
            <a:ext cx="2603926" cy="1283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EMS for drug overdose: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/>
                </a:solidFill>
              </a:rPr>
              <a:t>Fire Department EMS records 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Spatial and temporal patterns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>
            <a:off x="2128298" y="2095197"/>
            <a:ext cx="462337" cy="30876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5400000">
            <a:off x="4511856" y="2063927"/>
            <a:ext cx="462337" cy="364146"/>
          </a:xfrm>
          <a:prstGeom prst="downArrow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3515992" y="3634562"/>
            <a:ext cx="473671" cy="572204"/>
          </a:xfrm>
          <a:prstGeom prst="downArrow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509753" y="1932222"/>
            <a:ext cx="16342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Packages will be used:</a:t>
            </a:r>
          </a:p>
          <a:p>
            <a:endParaRPr lang="en-US" sz="1400" dirty="0" smtClean="0"/>
          </a:p>
          <a:p>
            <a:r>
              <a:rPr lang="en-US" sz="1400" dirty="0" smtClean="0"/>
              <a:t>Access data:</a:t>
            </a:r>
            <a:br>
              <a:rPr lang="en-US" sz="1400" dirty="0" smtClean="0"/>
            </a:br>
            <a:r>
              <a:rPr lang="en-US" sz="1400" dirty="0" err="1" smtClean="0"/>
              <a:t>sodapy</a:t>
            </a:r>
            <a:r>
              <a:rPr lang="en-US" sz="1400" dirty="0"/>
              <a:t> </a:t>
            </a:r>
            <a:r>
              <a:rPr lang="en-US" sz="1400" dirty="0" smtClean="0"/>
              <a:t>(a </a:t>
            </a:r>
            <a:r>
              <a:rPr lang="en-US" sz="1400" dirty="0"/>
              <a:t>python client for the </a:t>
            </a:r>
            <a:r>
              <a:rPr lang="en-US" sz="1400" dirty="0" err="1"/>
              <a:t>Socrata</a:t>
            </a:r>
            <a:r>
              <a:rPr lang="en-US" sz="1400" dirty="0"/>
              <a:t> Open Data </a:t>
            </a:r>
            <a:r>
              <a:rPr lang="en-US" sz="1400" dirty="0" smtClean="0"/>
              <a:t>API)</a:t>
            </a:r>
          </a:p>
          <a:p>
            <a:r>
              <a:rPr lang="en-US" sz="1400" dirty="0" err="1" smtClean="0"/>
              <a:t>osmnx</a:t>
            </a:r>
            <a:endParaRPr lang="en-US" sz="1400" dirty="0" smtClean="0"/>
          </a:p>
          <a:p>
            <a:r>
              <a:rPr lang="en-US" sz="1400" dirty="0" err="1" smtClean="0"/>
              <a:t>cenpy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Data analysis:</a:t>
            </a:r>
            <a:br>
              <a:rPr lang="en-US" sz="1400" dirty="0" smtClean="0"/>
            </a:br>
            <a:r>
              <a:rPr lang="en-US" sz="1400" dirty="0" err="1" smtClean="0"/>
              <a:t>numpy</a:t>
            </a:r>
            <a:endParaRPr lang="en-US" sz="1400" dirty="0" smtClean="0"/>
          </a:p>
          <a:p>
            <a:r>
              <a:rPr lang="en-US" sz="1400" dirty="0" smtClean="0"/>
              <a:t>pandas </a:t>
            </a:r>
          </a:p>
          <a:p>
            <a:r>
              <a:rPr lang="en-US" sz="1400" dirty="0" err="1"/>
              <a:t>g</a:t>
            </a:r>
            <a:r>
              <a:rPr lang="en-US" sz="1400" dirty="0" err="1" smtClean="0"/>
              <a:t>eopandas</a:t>
            </a:r>
            <a:endParaRPr lang="en-US" sz="1400" dirty="0" smtClean="0"/>
          </a:p>
          <a:p>
            <a:r>
              <a:rPr lang="en-US" sz="1400" dirty="0" err="1" smtClean="0"/>
              <a:t>PySAL</a:t>
            </a:r>
            <a:endParaRPr lang="en-US" sz="1400" dirty="0" smtClean="0"/>
          </a:p>
          <a:p>
            <a:r>
              <a:rPr lang="en-US" sz="1400" dirty="0" err="1" smtClean="0"/>
              <a:t>scikit</a:t>
            </a:r>
            <a:r>
              <a:rPr lang="en-US" sz="1400" dirty="0" smtClean="0"/>
              <a:t>-learn</a:t>
            </a:r>
          </a:p>
          <a:p>
            <a:r>
              <a:rPr lang="en-US" sz="1400" dirty="0" smtClean="0"/>
              <a:t>……</a:t>
            </a:r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24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A45832D-D842-1B4B-A1A6-70D8B7B520D5}" vid="{DECA2331-EF80-A241-9B5F-7FFDA55EFC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1907</TotalTime>
  <Words>524</Words>
  <Application>Microsoft Office PowerPoint</Application>
  <PresentationFormat>On-screen Show (4:3)</PresentationFormat>
  <Paragraphs>110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DengXian</vt:lpstr>
      <vt:lpstr>ＭＳ Ｐゴシック</vt:lpstr>
      <vt:lpstr>ＭＳ Ｐゴシック</vt:lpstr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PowerPoint Presentation</vt:lpstr>
      <vt:lpstr>Hotspots of drug arrests in Chicago for 2016, 2017 and 2018</vt:lpstr>
      <vt:lpstr>PowerPoint Presentation</vt:lpstr>
      <vt:lpstr>PowerPoint Presentation</vt:lpstr>
      <vt:lpstr>Hypotheses:</vt:lpstr>
      <vt:lpstr>Hypotheses 2: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 Zhiyue</cp:lastModifiedBy>
  <cp:revision>109</cp:revision>
  <dcterms:created xsi:type="dcterms:W3CDTF">2018-08-22T14:10:57Z</dcterms:created>
  <dcterms:modified xsi:type="dcterms:W3CDTF">2019-10-02T03:09:53Z</dcterms:modified>
</cp:coreProperties>
</file>